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58" r:id="rId6"/>
    <p:sldId id="264" r:id="rId7"/>
    <p:sldId id="263" r:id="rId8"/>
    <p:sldId id="260" r:id="rId9"/>
    <p:sldId id="261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6E6"/>
    <a:srgbClr val="FF8500"/>
    <a:srgbClr val="EBEBEB"/>
    <a:srgbClr val="2596BE"/>
    <a:srgbClr val="4D4D4D"/>
    <a:srgbClr val="9B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636FAF-AD63-4123-9522-C33FD9F3693E}" v="21" dt="2024-05-11T12:12:16.4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ki Attila" userId="S::f2xvkv@hallgato.uni-neumann.hu::dde34b19-edc7-4076-81f2-41b43e7fef58" providerId="AD" clId="Web-{DF636FAF-AD63-4123-9522-C33FD9F3693E}"/>
    <pc:docChg chg="modSld">
      <pc:chgData name="Hoki Attila" userId="S::f2xvkv@hallgato.uni-neumann.hu::dde34b19-edc7-4076-81f2-41b43e7fef58" providerId="AD" clId="Web-{DF636FAF-AD63-4123-9522-C33FD9F3693E}" dt="2024-05-11T12:12:16.404" v="9" actId="20577"/>
      <pc:docMkLst>
        <pc:docMk/>
      </pc:docMkLst>
      <pc:sldChg chg="modSp">
        <pc:chgData name="Hoki Attila" userId="S::f2xvkv@hallgato.uni-neumann.hu::dde34b19-edc7-4076-81f2-41b43e7fef58" providerId="AD" clId="Web-{DF636FAF-AD63-4123-9522-C33FD9F3693E}" dt="2024-05-11T12:12:16.404" v="9" actId="20577"/>
        <pc:sldMkLst>
          <pc:docMk/>
          <pc:sldMk cId="2785596888" sldId="265"/>
        </pc:sldMkLst>
        <pc:spChg chg="mod">
          <ac:chgData name="Hoki Attila" userId="S::f2xvkv@hallgato.uni-neumann.hu::dde34b19-edc7-4076-81f2-41b43e7fef58" providerId="AD" clId="Web-{DF636FAF-AD63-4123-9522-C33FD9F3693E}" dt="2024-05-11T12:12:16.404" v="9" actId="20577"/>
          <ac:spMkLst>
            <pc:docMk/>
            <pc:sldMk cId="2785596888" sldId="265"/>
            <ac:spMk id="12" creationId="{879B09D6-F926-9BA3-556B-9CB47693D95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A43315A-6A4D-9EAC-2346-DF02690A5D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EB9994-8BC7-3679-BAC8-B47294D3CBD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28DC85-3EC0-400E-919B-39911018869C}" type="datetime1">
              <a:rPr lang="en-US" smtClean="0"/>
              <a:t>5/13/2024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681679-0A53-7EFE-AAE4-E0C1B29C15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367B63-C9E7-444D-9A2E-1B257D40071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824034-934C-4A90-A4D7-A47C398C6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350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E01689-3702-42AF-BF92-261F17BA2933}" type="datetime1">
              <a:rPr lang="en-US" smtClean="0"/>
              <a:t>5/13/2024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B6EC09-AB51-46BE-9954-EE678B2AAF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19481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8A277B0-A0AF-6BB4-15B5-DA4578AE82D4}"/>
              </a:ext>
            </a:extLst>
          </p:cNvPr>
          <p:cNvSpPr/>
          <p:nvPr userDrawn="1"/>
        </p:nvSpPr>
        <p:spPr>
          <a:xfrm>
            <a:off x="-25400" y="-206376"/>
            <a:ext cx="12192000" cy="619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7DC17676-29CB-DA91-BA06-F5D130C346D9}"/>
              </a:ext>
            </a:extLst>
          </p:cNvPr>
          <p:cNvSpPr/>
          <p:nvPr userDrawn="1"/>
        </p:nvSpPr>
        <p:spPr>
          <a:xfrm>
            <a:off x="8653800" y="-1264562"/>
            <a:ext cx="5400000" cy="5400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1DFE7CE-6906-3028-EE3D-B6DD74C2A7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411" t="34570" b="34772"/>
          <a:stretch/>
        </p:blipFill>
        <p:spPr>
          <a:xfrm>
            <a:off x="576298" y="261741"/>
            <a:ext cx="6924603" cy="2509668"/>
          </a:xfrm>
          <a:prstGeom prst="rect">
            <a:avLst/>
          </a:prstGeo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67CF8B6-C39D-8EFC-6D77-9FBD6C3DD3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4350" y="5193624"/>
            <a:ext cx="7819450" cy="43247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E06DE958-3CD4-7FF3-4817-DD663B7A3B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4350" y="3007236"/>
            <a:ext cx="7844850" cy="1493327"/>
          </a:xfrm>
        </p:spPr>
        <p:txBody>
          <a:bodyPr>
            <a:normAutofit/>
          </a:bodyPr>
          <a:lstStyle>
            <a:lvl1pPr marL="0" indent="0">
              <a:buNone/>
              <a:defRPr sz="5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Date Placeholder 24">
            <a:extLst>
              <a:ext uri="{FF2B5EF4-FFF2-40B4-BE49-F238E27FC236}">
                <a16:creationId xmlns:a16="http://schemas.microsoft.com/office/drawing/2014/main" id="{3A4334E4-267C-75D6-0DEE-C5318D8EE7C7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315968A-02C3-47D7-B4DC-6848D999CDC1}" type="datetime1">
              <a:rPr lang="en-US" smtClean="0"/>
              <a:t>5/13/2024</a:t>
            </a:fld>
            <a:endParaRPr lang="en-US" dirty="0"/>
          </a:p>
        </p:txBody>
      </p:sp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8513CF8A-1E28-21E7-BEE1-FBB7BD415F8F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045DCC53-7927-F402-AA84-B809DC827E06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/>
              <a:t>|  </a:t>
            </a:r>
            <a:fld id="{E6AD4CB5-781A-47F5-8249-E229C2D1C05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 descr="A black and white logo&#10;&#10;Description automatically generated">
            <a:extLst>
              <a:ext uri="{FF2B5EF4-FFF2-40B4-BE49-F238E27FC236}">
                <a16:creationId xmlns:a16="http://schemas.microsoft.com/office/drawing/2014/main" id="{EEEAF97B-7694-0477-4701-2B8B8239FE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95"/>
          <a:stretch/>
        </p:blipFill>
        <p:spPr>
          <a:xfrm>
            <a:off x="9308019" y="456955"/>
            <a:ext cx="2415161" cy="243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619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A17FC86-4B79-C64D-D977-CF34B99F4BF6}"/>
              </a:ext>
            </a:extLst>
          </p:cNvPr>
          <p:cNvSpPr/>
          <p:nvPr userDrawn="1"/>
        </p:nvSpPr>
        <p:spPr>
          <a:xfrm>
            <a:off x="8796000" y="1456026"/>
            <a:ext cx="3118659" cy="3941764"/>
          </a:xfrm>
          <a:prstGeom prst="roundRect">
            <a:avLst>
              <a:gd name="adj" fmla="val 2585"/>
            </a:avLst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0EEEC75-8BC9-40B0-472A-750C73A4327B}"/>
              </a:ext>
            </a:extLst>
          </p:cNvPr>
          <p:cNvSpPr/>
          <p:nvPr userDrawn="1"/>
        </p:nvSpPr>
        <p:spPr>
          <a:xfrm>
            <a:off x="287406" y="1456026"/>
            <a:ext cx="3118659" cy="3941764"/>
          </a:xfrm>
          <a:prstGeom prst="roundRect">
            <a:avLst>
              <a:gd name="adj" fmla="val 2585"/>
            </a:avLst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41932-FA32-CCAD-9D02-D405AE22D8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42" y="1460210"/>
            <a:ext cx="3118658" cy="3941763"/>
          </a:xfrm>
          <a:prstGeom prst="rect">
            <a:avLst/>
          </a:prstGeom>
        </p:spPr>
        <p:txBody>
          <a:bodyPr/>
          <a:lstStyle>
            <a:lvl1pPr marL="457200" indent="-457200" algn="just">
              <a:buFont typeface="Arial" panose="020B0604020202020204" pitchFamily="34" charset="0"/>
              <a:buChar char="•"/>
              <a:defRPr sz="2800" b="1">
                <a:solidFill>
                  <a:schemeClr val="accent2"/>
                </a:solidFill>
              </a:defRPr>
            </a:lvl1pPr>
            <a:lvl2pPr algn="just">
              <a:defRPr b="0">
                <a:solidFill>
                  <a:schemeClr val="accent2"/>
                </a:solidFill>
              </a:defRPr>
            </a:lvl2pPr>
            <a:lvl3pPr algn="just">
              <a:defRPr b="0"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FDFBAE-9867-62CA-C99F-95273F519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5C3DBB-B05F-41F7-9E1E-279321A579E3}" type="datetime1">
              <a:rPr lang="en-US" smtClean="0"/>
              <a:t>5/13/2024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6D216A4-24C4-795F-2CA2-65BBD9EFF342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796000" y="1458118"/>
            <a:ext cx="3118658" cy="3941763"/>
          </a:xfrm>
          <a:prstGeom prst="rect">
            <a:avLst/>
          </a:prstGeom>
        </p:spPr>
        <p:txBody>
          <a:bodyPr>
            <a:noAutofit/>
          </a:bodyPr>
          <a:lstStyle>
            <a:lvl1pPr marL="457200" indent="-457200" algn="just">
              <a:buFont typeface="Arial" panose="020B0604020202020204" pitchFamily="34" charset="0"/>
              <a:buChar char="•"/>
              <a:defRPr sz="2800" b="1">
                <a:solidFill>
                  <a:schemeClr val="accent2"/>
                </a:solidFill>
              </a:defRPr>
            </a:lvl1pPr>
            <a:lvl2pPr algn="just">
              <a:defRPr sz="2000">
                <a:solidFill>
                  <a:schemeClr val="accent2"/>
                </a:solidFill>
              </a:defRPr>
            </a:lvl2pPr>
            <a:lvl3pPr algn="just">
              <a:defRPr sz="1800">
                <a:solidFill>
                  <a:schemeClr val="accent2"/>
                </a:solidFill>
              </a:defRPr>
            </a:lvl3pPr>
            <a:lvl4pPr>
              <a:defRPr sz="2400">
                <a:solidFill>
                  <a:schemeClr val="accent2"/>
                </a:solidFill>
              </a:defRPr>
            </a:lvl4pPr>
            <a:lvl5pPr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A5946A0F-22B2-7F82-22E7-A561B1380E65}"/>
              </a:ext>
            </a:extLst>
          </p:cNvPr>
          <p:cNvSpPr>
            <a:spLocks noGrp="1"/>
          </p:cNvSpPr>
          <p:nvPr>
            <p:ph type="pic" idx="14"/>
          </p:nvPr>
        </p:nvSpPr>
        <p:spPr>
          <a:xfrm>
            <a:off x="3587145" y="1458118"/>
            <a:ext cx="5008215" cy="39417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62F9360-92F9-4057-9A8D-2111CAB192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0FE6613-5DDE-C045-3D9B-FC221CB071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5600" y="635635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|  </a:t>
            </a:r>
            <a:fld id="{E6AD4CB5-781A-47F5-8249-E229C2D1C0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Placeholder 21">
            <a:extLst>
              <a:ext uri="{FF2B5EF4-FFF2-40B4-BE49-F238E27FC236}">
                <a16:creationId xmlns:a16="http://schemas.microsoft.com/office/drawing/2014/main" id="{3085D1AF-4414-0921-DAA7-A2C4EC1BB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2034"/>
            <a:ext cx="11851177" cy="7355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title style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4132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1324368-0F77-664A-2A41-77C09E60705D}"/>
              </a:ext>
            </a:extLst>
          </p:cNvPr>
          <p:cNvSpPr/>
          <p:nvPr userDrawn="1"/>
        </p:nvSpPr>
        <p:spPr>
          <a:xfrm>
            <a:off x="836612" y="987425"/>
            <a:ext cx="3932237" cy="4864100"/>
          </a:xfrm>
          <a:prstGeom prst="roundRect">
            <a:avLst>
              <a:gd name="adj" fmla="val 2585"/>
            </a:avLst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570FA-8603-1AE5-8A6A-9D0781BD8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2"/>
                </a:solidFill>
              </a:defRPr>
            </a:lvl1pPr>
            <a:lvl2pPr>
              <a:defRPr sz="2800" b="0">
                <a:solidFill>
                  <a:schemeClr val="accent2"/>
                </a:solidFill>
              </a:defRPr>
            </a:lvl2pPr>
            <a:lvl3pPr>
              <a:defRPr sz="2400" b="0">
                <a:solidFill>
                  <a:schemeClr val="accent2"/>
                </a:solidFill>
              </a:defRPr>
            </a:lvl3pPr>
            <a:lvl4pPr>
              <a:defRPr sz="2000" b="0">
                <a:solidFill>
                  <a:schemeClr val="accent2"/>
                </a:solidFill>
              </a:defRPr>
            </a:lvl4pPr>
            <a:lvl5pPr>
              <a:defRPr sz="2000" b="0">
                <a:solidFill>
                  <a:schemeClr val="accent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8101E5-250C-8C85-3193-FDAA50334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987425"/>
            <a:ext cx="3932237" cy="48815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75D3B-37D0-742E-7C98-6AA84701F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8FB8-2C89-44D5-A3DA-7F7E91126C11}" type="datetime1">
              <a:rPr lang="en-US" smtClean="0"/>
              <a:t>5/13/2024</a:t>
            </a:fld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FED5DD01-2657-F4E2-B3AD-C46882129D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242E0A1-8742-E75E-A4D2-508F86BCE3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5600" y="635635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|  </a:t>
            </a:r>
            <a:fld id="{E6AD4CB5-781A-47F5-8249-E229C2D1C0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21">
            <a:extLst>
              <a:ext uri="{FF2B5EF4-FFF2-40B4-BE49-F238E27FC236}">
                <a16:creationId xmlns:a16="http://schemas.microsoft.com/office/drawing/2014/main" id="{27BFC1F3-F324-8EAB-C606-7117756D8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2034"/>
            <a:ext cx="11851177" cy="7355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title style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639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570FA-8603-1AE5-8A6A-9D0781BD8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490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2"/>
                </a:solidFill>
              </a:defRPr>
            </a:lvl1pPr>
            <a:lvl2pPr>
              <a:defRPr sz="2800" b="0">
                <a:solidFill>
                  <a:schemeClr val="accent2"/>
                </a:solidFill>
              </a:defRPr>
            </a:lvl2pPr>
            <a:lvl3pPr>
              <a:defRPr sz="2400" b="0">
                <a:solidFill>
                  <a:schemeClr val="accent2"/>
                </a:solidFill>
              </a:defRPr>
            </a:lvl3pPr>
            <a:lvl4pPr>
              <a:defRPr sz="2000" b="0">
                <a:solidFill>
                  <a:schemeClr val="accent2"/>
                </a:solidFill>
              </a:defRPr>
            </a:lvl4pPr>
            <a:lvl5pPr>
              <a:defRPr sz="2000" b="0">
                <a:solidFill>
                  <a:schemeClr val="accent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51324368-0F77-664A-2A41-77C09E60705D}"/>
              </a:ext>
            </a:extLst>
          </p:cNvPr>
          <p:cNvSpPr/>
          <p:nvPr userDrawn="1"/>
        </p:nvSpPr>
        <p:spPr>
          <a:xfrm>
            <a:off x="7421563" y="987425"/>
            <a:ext cx="3932237" cy="4864100"/>
          </a:xfrm>
          <a:prstGeom prst="roundRect">
            <a:avLst>
              <a:gd name="adj" fmla="val 2585"/>
            </a:avLst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8101E5-250C-8C85-3193-FDAA50334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23153" y="987425"/>
            <a:ext cx="3932237" cy="48815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75D3B-37D0-742E-7C98-6AA84701F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8FB8-2C89-44D5-A3DA-7F7E91126C11}" type="datetime1">
              <a:rPr lang="en-US" smtClean="0"/>
              <a:t>5/13/2024</a:t>
            </a:fld>
            <a:endParaRPr lang="en-US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FED5DD01-2657-F4E2-B3AD-C46882129D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242E0A1-8742-E75E-A4D2-508F86BCE3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5600" y="635635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|  </a:t>
            </a:r>
            <a:fld id="{E6AD4CB5-781A-47F5-8249-E229C2D1C0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Placeholder 21">
            <a:extLst>
              <a:ext uri="{FF2B5EF4-FFF2-40B4-BE49-F238E27FC236}">
                <a16:creationId xmlns:a16="http://schemas.microsoft.com/office/drawing/2014/main" id="{27BFC1F3-F324-8EAB-C606-7117756D8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2034"/>
            <a:ext cx="11851177" cy="7355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title style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6043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710AAA6-8A5C-97E9-1A18-AE0FEA3DD67E}"/>
              </a:ext>
            </a:extLst>
          </p:cNvPr>
          <p:cNvSpPr/>
          <p:nvPr userDrawn="1"/>
        </p:nvSpPr>
        <p:spPr>
          <a:xfrm>
            <a:off x="770778" y="2024659"/>
            <a:ext cx="5157786" cy="3826865"/>
          </a:xfrm>
          <a:prstGeom prst="roundRect">
            <a:avLst>
              <a:gd name="adj" fmla="val 2585"/>
            </a:avLst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6724FF5-618C-4D82-EF56-CB70F86AF211}"/>
              </a:ext>
            </a:extLst>
          </p:cNvPr>
          <p:cNvSpPr/>
          <p:nvPr userDrawn="1"/>
        </p:nvSpPr>
        <p:spPr>
          <a:xfrm>
            <a:off x="6181725" y="2024659"/>
            <a:ext cx="5157786" cy="3826865"/>
          </a:xfrm>
          <a:prstGeom prst="roundRect">
            <a:avLst>
              <a:gd name="adj" fmla="val 2585"/>
            </a:avLst>
          </a:prstGeom>
          <a:solidFill>
            <a:schemeClr val="tx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E70B3-A3E7-6AEA-FED1-9497A661D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0777" y="1112709"/>
            <a:ext cx="5157787" cy="82391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C02EA7-D510-629B-6AD2-90E63011B0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0777" y="2024659"/>
            <a:ext cx="5157787" cy="3826863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C50798-4434-EACA-62AA-112E2E040E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112709"/>
            <a:ext cx="5183188" cy="823912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F50C481-09BF-9587-4CF7-AFD900AE61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9024" y="2024660"/>
            <a:ext cx="5183188" cy="3826864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chemeClr val="accent2"/>
                </a:solidFill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293E712-ABD0-2A3F-324D-648765957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6A9D-D71F-4DBC-96D4-FBDB84AAE1F1}" type="datetime1">
              <a:rPr lang="en-US" smtClean="0"/>
              <a:t>5/13/2024</a:t>
            </a:fld>
            <a:endParaRPr lang="en-US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3BD89161-1EA1-9F97-77E1-AF2D51581E2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30424587-46AE-B238-7057-EB2F3F948674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>
          <a:xfrm>
            <a:off x="10515600" y="635635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|  </a:t>
            </a:r>
            <a:fld id="{E6AD4CB5-781A-47F5-8249-E229C2D1C0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Placeholder 21">
            <a:extLst>
              <a:ext uri="{FF2B5EF4-FFF2-40B4-BE49-F238E27FC236}">
                <a16:creationId xmlns:a16="http://schemas.microsoft.com/office/drawing/2014/main" id="{253E29C0-25F1-D410-5A47-32D10B3F4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2034"/>
            <a:ext cx="11851177" cy="7355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title style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8535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40905-2DBB-B56F-FCB6-7C290716B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75C87-9D9D-48F5-A3C5-AC1ABE412E37}" type="datetime1">
              <a:rPr lang="en-US" smtClean="0"/>
              <a:t>5/13/2024</a:t>
            </a:fld>
            <a:endParaRPr lang="en-US"/>
          </a:p>
        </p:txBody>
      </p:sp>
      <p:sp>
        <p:nvSpPr>
          <p:cNvPr id="7" name="Picture Placeholder 2">
            <a:extLst>
              <a:ext uri="{FF2B5EF4-FFF2-40B4-BE49-F238E27FC236}">
                <a16:creationId xmlns:a16="http://schemas.microsoft.com/office/drawing/2014/main" id="{5DA67A40-7A57-3E50-1059-9DD22FB72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596000" y="2112079"/>
            <a:ext cx="9000000" cy="360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accent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4580B79D-BD3E-0780-07E5-3C03F2A166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12CE66BE-7C8F-82B7-3620-CD7867437C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5600" y="635635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|  </a:t>
            </a:r>
            <a:fld id="{E6AD4CB5-781A-47F5-8249-E229C2D1C05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21">
            <a:extLst>
              <a:ext uri="{FF2B5EF4-FFF2-40B4-BE49-F238E27FC236}">
                <a16:creationId xmlns:a16="http://schemas.microsoft.com/office/drawing/2014/main" id="{6E11D304-0304-B637-B181-F27ECEF80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2034"/>
            <a:ext cx="11851177" cy="7355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title style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Text Placeholder 21">
            <a:extLst>
              <a:ext uri="{FF2B5EF4-FFF2-40B4-BE49-F238E27FC236}">
                <a16:creationId xmlns:a16="http://schemas.microsoft.com/office/drawing/2014/main" id="{11B2DBE5-7D6C-E1E0-EA08-6DCFEF3BD63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6000" y="1145921"/>
            <a:ext cx="9000000" cy="864034"/>
          </a:xfrm>
        </p:spPr>
        <p:txBody>
          <a:bodyPr anchor="t">
            <a:normAutofit/>
          </a:bodyPr>
          <a:lstStyle>
            <a:lvl1pPr marL="0" indent="0" algn="ctr">
              <a:buNone/>
              <a:defRPr sz="5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25963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C89E2669-0B64-77F8-9FA7-6E5B820EB619}"/>
              </a:ext>
            </a:extLst>
          </p:cNvPr>
          <p:cNvSpPr/>
          <p:nvPr userDrawn="1"/>
        </p:nvSpPr>
        <p:spPr>
          <a:xfrm>
            <a:off x="0" y="6201902"/>
            <a:ext cx="12192000" cy="72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E22A3E-19E9-B557-E407-E1A2549A0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13093"/>
            <a:ext cx="10515600" cy="3941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03183-7078-3A13-BF07-2B00470AF5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01297" y="6356349"/>
            <a:ext cx="9407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E5864E46-B22E-4A9F-B6C7-A83279F39BDC}" type="datetime1">
              <a:rPr lang="en-US" smtClean="0"/>
              <a:t>5/13/2024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70F932-78FC-0ED7-EC52-5CD50592F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5600" y="6356350"/>
            <a:ext cx="838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|  </a:t>
            </a:r>
            <a:fld id="{E6AD4CB5-781A-47F5-8249-E229C2D1C05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Picture 10" descr="A black and white logo&#10;&#10;Description automatically generated">
            <a:extLst>
              <a:ext uri="{FF2B5EF4-FFF2-40B4-BE49-F238E27FC236}">
                <a16:creationId xmlns:a16="http://schemas.microsoft.com/office/drawing/2014/main" id="{D9F80E1F-12C9-B7B2-39C7-676925FDEB99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277837"/>
            <a:ext cx="1278293" cy="568130"/>
          </a:xfrm>
          <a:prstGeom prst="rect">
            <a:avLst/>
          </a:prstGeom>
        </p:spPr>
      </p:pic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A95A2AE-06A3-3749-5536-9363847824F4}"/>
              </a:ext>
            </a:extLst>
          </p:cNvPr>
          <p:cNvSpPr/>
          <p:nvPr userDrawn="1"/>
        </p:nvSpPr>
        <p:spPr>
          <a:xfrm>
            <a:off x="0" y="-7104"/>
            <a:ext cx="8153400" cy="754677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4484186-C8BC-E0B1-1799-5FAE47D16A9D}"/>
              </a:ext>
            </a:extLst>
          </p:cNvPr>
          <p:cNvSpPr/>
          <p:nvPr userDrawn="1"/>
        </p:nvSpPr>
        <p:spPr>
          <a:xfrm>
            <a:off x="-1" y="-3552"/>
            <a:ext cx="12192000" cy="751125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EF559-FEF9-DB3C-A4A1-8509640A9F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22" name="Title Placeholder 21">
            <a:extLst>
              <a:ext uri="{FF2B5EF4-FFF2-40B4-BE49-F238E27FC236}">
                <a16:creationId xmlns:a16="http://schemas.microsoft.com/office/drawing/2014/main" id="{89231050-1E43-D8D4-26EE-1D73BAAF61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2034"/>
            <a:ext cx="11851177" cy="7355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solidFill>
                  <a:schemeClr val="bg1"/>
                </a:solidFill>
              </a:rPr>
              <a:t>Click to edit Master title style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BD8F1BC9-530F-E246-2E35-1E591A49ADE5}"/>
              </a:ext>
            </a:extLst>
          </p:cNvPr>
          <p:cNvSpPr/>
          <p:nvPr userDrawn="1"/>
        </p:nvSpPr>
        <p:spPr>
          <a:xfrm>
            <a:off x="0" y="-7104"/>
            <a:ext cx="340824" cy="754677"/>
          </a:xfrm>
          <a:prstGeom prst="roundRect">
            <a:avLst>
              <a:gd name="adj" fmla="val 0"/>
            </a:avLst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black and white logo&#10;&#10;Description automatically generated">
            <a:extLst>
              <a:ext uri="{FF2B5EF4-FFF2-40B4-BE49-F238E27FC236}">
                <a16:creationId xmlns:a16="http://schemas.microsoft.com/office/drawing/2014/main" id="{32E008D0-55C5-F46B-E21E-4400264573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495"/>
          <a:stretch/>
        </p:blipFill>
        <p:spPr>
          <a:xfrm>
            <a:off x="125910" y="6274207"/>
            <a:ext cx="578925" cy="583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2083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0" r:id="rId2"/>
    <p:sldLayoutId id="2147483656" r:id="rId3"/>
    <p:sldLayoutId id="2147483659" r:id="rId4"/>
    <p:sldLayoutId id="2147483653" r:id="rId5"/>
    <p:sldLayoutId id="2147483654" r:id="rId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E0F767-8F9B-53B3-9F1C-0AB532905A7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10000"/>
          </a:bodyPr>
          <a:lstStyle/>
          <a:p>
            <a:r>
              <a:rPr lang="hu-HU" dirty="0" err="1"/>
              <a:t>FreeKredit</a:t>
            </a:r>
            <a:r>
              <a:rPr lang="hu-HU" dirty="0"/>
              <a:t> csapata (Hoki Attila, Koltai Armand, Kovács Márk)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B3D47D-BB47-1466-4477-9A6A06DC556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hu-HU" dirty="0"/>
              <a:t>Vizsgáztató rendszer Projekt bemutatás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FB94C-C852-E4ED-F4A7-9CF866715A89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D315968A-02C3-47D7-B4DC-6848D999CDC1}" type="datetime1">
              <a:rPr lang="en-US" smtClean="0"/>
              <a:t>5/13/2024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1D6386-966C-AAE7-22F8-743F9318D72B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32C92-CB27-5B91-9916-C44FC16FDFF7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/>
              <a:t>|  </a:t>
            </a:r>
            <a:fld id="{E6AD4CB5-781A-47F5-8249-E229C2D1C05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752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50">
            <a:extLst>
              <a:ext uri="{FF2B5EF4-FFF2-40B4-BE49-F238E27FC236}">
                <a16:creationId xmlns:a16="http://schemas.microsoft.com/office/drawing/2014/main" id="{A23338DA-2DC0-21BD-C887-E24234361754}"/>
              </a:ext>
            </a:extLst>
          </p:cNvPr>
          <p:cNvSpPr/>
          <p:nvPr/>
        </p:nvSpPr>
        <p:spPr>
          <a:xfrm>
            <a:off x="4857003" y="1345298"/>
            <a:ext cx="6049992" cy="3974821"/>
          </a:xfrm>
          <a:prstGeom prst="ellipse">
            <a:avLst/>
          </a:prstGeom>
          <a:solidFill>
            <a:srgbClr val="E7E6E6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7325A47-6D44-09DA-E312-FD1AA2D360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987425"/>
            <a:ext cx="3932237" cy="488156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Célok meghatározása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Feladatkörök meghatározása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Feladatok kiosztása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Megbeszélések szervezése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Mérföldkövek kijelölése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Verziókövetés menedzsmentje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Dokumentáció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995F6B-943D-9BBD-166C-65356EA3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01297" y="6356349"/>
            <a:ext cx="940724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615C3DBB-B05F-41F7-9E1E-279321A579E3}" type="datetime1">
              <a:rPr lang="en-US" smtClean="0"/>
              <a:pPr>
                <a:spcAft>
                  <a:spcPts val="600"/>
                </a:spcAft>
              </a:pPr>
              <a:t>5/13/2024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CDA729-6D43-CCD3-13C4-70F38EF3ED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hu-HU"/>
              <a:t>FreeKredit - ExamSystem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173687-531B-B409-8D33-491419A796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5600" y="6356350"/>
            <a:ext cx="838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|  </a:t>
            </a:r>
            <a:fld id="{E6AD4CB5-781A-47F5-8249-E229C2D1C059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168926E5-FAE0-94A0-A2FD-D7D36E4CE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2034"/>
            <a:ext cx="11851177" cy="735540"/>
          </a:xfrm>
        </p:spPr>
        <p:txBody>
          <a:bodyPr anchor="t">
            <a:normAutofit/>
          </a:bodyPr>
          <a:lstStyle/>
          <a:p>
            <a:r>
              <a:rPr lang="hu-HU" dirty="0"/>
              <a:t>Projektmenedzsment</a:t>
            </a:r>
            <a:endParaRPr lang="en-GB" dirty="0"/>
          </a:p>
        </p:txBody>
      </p:sp>
      <p:sp>
        <p:nvSpPr>
          <p:cNvPr id="12" name="Téglalap: lekerekített 8">
            <a:extLst>
              <a:ext uri="{FF2B5EF4-FFF2-40B4-BE49-F238E27FC236}">
                <a16:creationId xmlns:a16="http://schemas.microsoft.com/office/drawing/2014/main" id="{8AEC7509-F06E-AC9C-BD56-B98EE35FF6E5}"/>
              </a:ext>
            </a:extLst>
          </p:cNvPr>
          <p:cNvSpPr/>
          <p:nvPr/>
        </p:nvSpPr>
        <p:spPr>
          <a:xfrm>
            <a:off x="7080585" y="4065904"/>
            <a:ext cx="1606850" cy="6258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Projekt</a:t>
            </a:r>
          </a:p>
        </p:txBody>
      </p:sp>
      <p:cxnSp>
        <p:nvCxnSpPr>
          <p:cNvPr id="23" name="Egyenes összekötő nyíllal 10">
            <a:extLst>
              <a:ext uri="{FF2B5EF4-FFF2-40B4-BE49-F238E27FC236}">
                <a16:creationId xmlns:a16="http://schemas.microsoft.com/office/drawing/2014/main" id="{65403D75-539B-3BFD-498F-C49D573629C2}"/>
              </a:ext>
            </a:extLst>
          </p:cNvPr>
          <p:cNvCxnSpPr>
            <a:cxnSpLocks/>
            <a:stCxn id="38" idx="2"/>
            <a:endCxn id="12" idx="3"/>
          </p:cNvCxnSpPr>
          <p:nvPr/>
        </p:nvCxnSpPr>
        <p:spPr>
          <a:xfrm flipH="1">
            <a:off x="8687435" y="3279250"/>
            <a:ext cx="1119770" cy="10995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" name="Picture 29">
            <a:extLst>
              <a:ext uri="{FF2B5EF4-FFF2-40B4-BE49-F238E27FC236}">
                <a16:creationId xmlns:a16="http://schemas.microsoft.com/office/drawing/2014/main" id="{14DFED81-614F-566F-0942-B961D31DDB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898832" flipH="1">
            <a:off x="10291003" y="714991"/>
            <a:ext cx="1231985" cy="1345915"/>
          </a:xfrm>
          <a:prstGeom prst="rect">
            <a:avLst/>
          </a:prstGeom>
        </p:spPr>
      </p:pic>
      <p:sp>
        <p:nvSpPr>
          <p:cNvPr id="34" name="Szövegdoboz 42">
            <a:extLst>
              <a:ext uri="{FF2B5EF4-FFF2-40B4-BE49-F238E27FC236}">
                <a16:creationId xmlns:a16="http://schemas.microsoft.com/office/drawing/2014/main" id="{72CE493E-6760-E428-5DCE-37343801A34C}"/>
              </a:ext>
            </a:extLst>
          </p:cNvPr>
          <p:cNvSpPr txBox="1"/>
          <p:nvPr/>
        </p:nvSpPr>
        <p:spPr>
          <a:xfrm>
            <a:off x="9942021" y="506562"/>
            <a:ext cx="1804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Menedzsment</a:t>
            </a:r>
          </a:p>
        </p:txBody>
      </p:sp>
      <p:sp>
        <p:nvSpPr>
          <p:cNvPr id="36" name="Téglalap: lekerekített 8">
            <a:extLst>
              <a:ext uri="{FF2B5EF4-FFF2-40B4-BE49-F238E27FC236}">
                <a16:creationId xmlns:a16="http://schemas.microsoft.com/office/drawing/2014/main" id="{CE5A5522-6683-838C-0EA2-571BB0E6893B}"/>
              </a:ext>
            </a:extLst>
          </p:cNvPr>
          <p:cNvSpPr/>
          <p:nvPr/>
        </p:nvSpPr>
        <p:spPr>
          <a:xfrm>
            <a:off x="5178869" y="2631724"/>
            <a:ext cx="1606850" cy="62581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Attila</a:t>
            </a:r>
          </a:p>
        </p:txBody>
      </p:sp>
      <p:sp>
        <p:nvSpPr>
          <p:cNvPr id="37" name="Téglalap: lekerekített 8">
            <a:extLst>
              <a:ext uri="{FF2B5EF4-FFF2-40B4-BE49-F238E27FC236}">
                <a16:creationId xmlns:a16="http://schemas.microsoft.com/office/drawing/2014/main" id="{E547B38D-714B-22E8-476A-63FBA41564A9}"/>
              </a:ext>
            </a:extLst>
          </p:cNvPr>
          <p:cNvSpPr/>
          <p:nvPr/>
        </p:nvSpPr>
        <p:spPr>
          <a:xfrm>
            <a:off x="7078574" y="2631724"/>
            <a:ext cx="1606850" cy="625812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Armand</a:t>
            </a:r>
          </a:p>
        </p:txBody>
      </p:sp>
      <p:sp>
        <p:nvSpPr>
          <p:cNvPr id="38" name="Téglalap: lekerekített 8">
            <a:extLst>
              <a:ext uri="{FF2B5EF4-FFF2-40B4-BE49-F238E27FC236}">
                <a16:creationId xmlns:a16="http://schemas.microsoft.com/office/drawing/2014/main" id="{688D27D2-28A7-FBBA-0257-32EC40D501A8}"/>
              </a:ext>
            </a:extLst>
          </p:cNvPr>
          <p:cNvSpPr/>
          <p:nvPr/>
        </p:nvSpPr>
        <p:spPr>
          <a:xfrm>
            <a:off x="9003780" y="2653438"/>
            <a:ext cx="1606850" cy="625812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Márk</a:t>
            </a:r>
          </a:p>
        </p:txBody>
      </p:sp>
      <p:cxnSp>
        <p:nvCxnSpPr>
          <p:cNvPr id="41" name="Egyenes összekötő nyíllal 10">
            <a:extLst>
              <a:ext uri="{FF2B5EF4-FFF2-40B4-BE49-F238E27FC236}">
                <a16:creationId xmlns:a16="http://schemas.microsoft.com/office/drawing/2014/main" id="{10FF57A7-3676-E55F-0D68-38F813F8760E}"/>
              </a:ext>
            </a:extLst>
          </p:cNvPr>
          <p:cNvCxnSpPr>
            <a:cxnSpLocks/>
            <a:stCxn id="37" idx="2"/>
            <a:endCxn id="12" idx="0"/>
          </p:cNvCxnSpPr>
          <p:nvPr/>
        </p:nvCxnSpPr>
        <p:spPr>
          <a:xfrm>
            <a:off x="7881999" y="3257536"/>
            <a:ext cx="2011" cy="80836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gyenes összekötő nyíllal 10">
            <a:extLst>
              <a:ext uri="{FF2B5EF4-FFF2-40B4-BE49-F238E27FC236}">
                <a16:creationId xmlns:a16="http://schemas.microsoft.com/office/drawing/2014/main" id="{07BBB8D7-17BE-C2F7-A0ED-39C6CDB2D711}"/>
              </a:ext>
            </a:extLst>
          </p:cNvPr>
          <p:cNvCxnSpPr>
            <a:cxnSpLocks/>
            <a:stCxn id="36" idx="2"/>
            <a:endCxn id="12" idx="1"/>
          </p:cNvCxnSpPr>
          <p:nvPr/>
        </p:nvCxnSpPr>
        <p:spPr>
          <a:xfrm>
            <a:off x="5982294" y="3257536"/>
            <a:ext cx="1098291" cy="11212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or: Curved 54">
            <a:extLst>
              <a:ext uri="{FF2B5EF4-FFF2-40B4-BE49-F238E27FC236}">
                <a16:creationId xmlns:a16="http://schemas.microsoft.com/office/drawing/2014/main" id="{B29FF19E-02C3-2AFD-0D97-DD3E6DFED603}"/>
              </a:ext>
            </a:extLst>
          </p:cNvPr>
          <p:cNvCxnSpPr>
            <a:cxnSpLocks/>
            <a:stCxn id="38" idx="3"/>
          </p:cNvCxnSpPr>
          <p:nvPr/>
        </p:nvCxnSpPr>
        <p:spPr>
          <a:xfrm flipV="1">
            <a:off x="10610630" y="2104845"/>
            <a:ext cx="589220" cy="861499"/>
          </a:xfrm>
          <a:prstGeom prst="curvedConnector2">
            <a:avLst/>
          </a:prstGeom>
          <a:ln w="28575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zövegdoboz 42">
            <a:extLst>
              <a:ext uri="{FF2B5EF4-FFF2-40B4-BE49-F238E27FC236}">
                <a16:creationId xmlns:a16="http://schemas.microsoft.com/office/drawing/2014/main" id="{571B0D90-A2A0-DA34-310F-3AB5C8C5C103}"/>
              </a:ext>
            </a:extLst>
          </p:cNvPr>
          <p:cNvSpPr txBox="1"/>
          <p:nvPr/>
        </p:nvSpPr>
        <p:spPr>
          <a:xfrm>
            <a:off x="9216519" y="3706991"/>
            <a:ext cx="160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Egyéni feladat</a:t>
            </a:r>
          </a:p>
        </p:txBody>
      </p:sp>
      <p:sp>
        <p:nvSpPr>
          <p:cNvPr id="73" name="Szövegdoboz 42">
            <a:extLst>
              <a:ext uri="{FF2B5EF4-FFF2-40B4-BE49-F238E27FC236}">
                <a16:creationId xmlns:a16="http://schemas.microsoft.com/office/drawing/2014/main" id="{F16D7D68-3AC0-01B4-EF95-7D312F7F1C43}"/>
              </a:ext>
            </a:extLst>
          </p:cNvPr>
          <p:cNvSpPr txBox="1"/>
          <p:nvPr/>
        </p:nvSpPr>
        <p:spPr>
          <a:xfrm>
            <a:off x="4954793" y="3706991"/>
            <a:ext cx="160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Egyéni feladat</a:t>
            </a:r>
          </a:p>
        </p:txBody>
      </p:sp>
      <p:sp>
        <p:nvSpPr>
          <p:cNvPr id="74" name="Szövegdoboz 42">
            <a:extLst>
              <a:ext uri="{FF2B5EF4-FFF2-40B4-BE49-F238E27FC236}">
                <a16:creationId xmlns:a16="http://schemas.microsoft.com/office/drawing/2014/main" id="{54651A1F-36F7-B78D-BB1B-207F59E8D330}"/>
              </a:ext>
            </a:extLst>
          </p:cNvPr>
          <p:cNvSpPr txBox="1"/>
          <p:nvPr/>
        </p:nvSpPr>
        <p:spPr>
          <a:xfrm>
            <a:off x="6362138" y="3328293"/>
            <a:ext cx="1606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Egyéni feladat</a:t>
            </a:r>
          </a:p>
        </p:txBody>
      </p:sp>
      <p:pic>
        <p:nvPicPr>
          <p:cNvPr id="76" name="Picture 75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85624840-6715-59D6-EDAB-1BDD944237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493" y="1419618"/>
            <a:ext cx="1551011" cy="872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17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6357A-0301-33D7-6A42-5299EC6096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01297" y="6356349"/>
            <a:ext cx="940724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E958FB8-2C89-44D5-A3DA-7F7E91126C11}" type="datetime1">
              <a:rPr lang="en-US" smtClean="0"/>
              <a:pPr>
                <a:spcAft>
                  <a:spcPts val="600"/>
                </a:spcAft>
              </a:pPr>
              <a:t>5/13/2024</a:t>
            </a:fld>
            <a:endParaRPr lang="en-US"/>
          </a:p>
        </p:txBody>
      </p:sp>
      <p:pic>
        <p:nvPicPr>
          <p:cNvPr id="9" name="Content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D9330073-E5AF-2CC8-F6E7-5910C74DF6A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/>
        </p:blipFill>
        <p:spPr>
          <a:xfrm>
            <a:off x="460499" y="1498841"/>
            <a:ext cx="11271002" cy="3860317"/>
          </a:xfrm>
          <a:noFill/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AA31C-DF26-51B8-6BE8-725E85157A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hu-HU"/>
              <a:t>FreeKredit - ExamSystem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527555-5844-C875-FBD7-4D85022627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5600" y="6356350"/>
            <a:ext cx="838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|  </a:t>
            </a:r>
            <a:fld id="{E6AD4CB5-781A-47F5-8249-E229C2D1C059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6665B61-80CF-3397-BDC9-283460570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2034"/>
            <a:ext cx="11851177" cy="735540"/>
          </a:xfrm>
        </p:spPr>
        <p:txBody>
          <a:bodyPr anchor="t">
            <a:normAutofit/>
          </a:bodyPr>
          <a:lstStyle/>
          <a:p>
            <a:r>
              <a:rPr lang="hu-HU" dirty="0"/>
              <a:t>Projektmenedzsment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8271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B6D91213-C71D-7C86-9A10-444CC86386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188" y="1366436"/>
            <a:ext cx="6172200" cy="4115603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FDFBC-F959-C7B5-EDBD-4173076B4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7" y="987425"/>
            <a:ext cx="4206665" cy="4881563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hu-HU" dirty="0"/>
              <a:t>Témaválasztás – inspiráció</a:t>
            </a:r>
          </a:p>
          <a:p>
            <a:pPr marL="457200" indent="-457200">
              <a:buAutoNum type="arabicPeriod"/>
            </a:pPr>
            <a:r>
              <a:rPr lang="hu-HU" dirty="0"/>
              <a:t>Munkamegosztás</a:t>
            </a:r>
          </a:p>
          <a:p>
            <a:pPr marL="457200" indent="-457200">
              <a:buAutoNum type="arabicPeriod"/>
            </a:pPr>
            <a:r>
              <a:rPr lang="hu-HU" sz="2400" dirty="0"/>
              <a:t>Adatbázistervek</a:t>
            </a:r>
          </a:p>
          <a:p>
            <a:pPr marL="457200" indent="-457200">
              <a:buAutoNum type="arabicPeriod"/>
            </a:pPr>
            <a:r>
              <a:rPr lang="hu-HU" dirty="0" err="1"/>
              <a:t>Entity</a:t>
            </a:r>
            <a:r>
              <a:rPr lang="hu-HU" dirty="0"/>
              <a:t> </a:t>
            </a:r>
            <a:r>
              <a:rPr lang="hu-HU" dirty="0" err="1"/>
              <a:t>Developer</a:t>
            </a:r>
            <a:endParaRPr lang="hu-HU" sz="2400" dirty="0"/>
          </a:p>
          <a:p>
            <a:pPr marL="457200" indent="-457200">
              <a:buAutoNum type="arabicPeriod"/>
            </a:pPr>
            <a:r>
              <a:rPr lang="hu-HU" dirty="0"/>
              <a:t>Látványtervek</a:t>
            </a:r>
          </a:p>
          <a:p>
            <a:pPr marL="457200" indent="-457200">
              <a:buAutoNum type="arabicPeriod"/>
            </a:pPr>
            <a:r>
              <a:rPr lang="hu-HU" dirty="0"/>
              <a:t>Funkciótervek</a:t>
            </a:r>
          </a:p>
          <a:p>
            <a:pPr marL="457200" indent="-457200">
              <a:buAutoNum type="arabicPeriod"/>
            </a:pPr>
            <a:r>
              <a:rPr lang="hu-HU" dirty="0"/>
              <a:t>Project Management</a:t>
            </a:r>
          </a:p>
          <a:p>
            <a:pPr marL="457200" indent="-457200">
              <a:buAutoNum type="arabicPeriod"/>
            </a:pPr>
            <a:r>
              <a:rPr lang="hu-HU" dirty="0"/>
              <a:t>Üzleti logika</a:t>
            </a:r>
          </a:p>
          <a:p>
            <a:pPr marL="457200" indent="-457200">
              <a:buAutoNum type="arabicPeriod"/>
            </a:pPr>
            <a:r>
              <a:rPr lang="hu-HU" dirty="0"/>
              <a:t>Input validáció</a:t>
            </a:r>
          </a:p>
          <a:p>
            <a:pPr marL="457200" indent="-457200">
              <a:buAutoNum type="arabicPeriod"/>
            </a:pPr>
            <a:r>
              <a:rPr lang="hu-HU" dirty="0"/>
              <a:t>CRUD </a:t>
            </a:r>
          </a:p>
          <a:p>
            <a:pPr marL="457200" indent="-457200">
              <a:buAutoNum type="arabicPeriod"/>
            </a:pPr>
            <a:endParaRPr lang="hu-HU" dirty="0"/>
          </a:p>
          <a:p>
            <a:pPr marL="457200" indent="-457200">
              <a:buAutoNum type="arabicPeriod"/>
            </a:pP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10247-516A-7C50-21F3-97F3B2788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8FB8-2C89-44D5-A3DA-7F7E91126C11}" type="datetime1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5E24A-00C7-7529-D5EA-B7FF3E8DB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578C3-A936-EA5C-13B7-46CE3AB5F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 </a:t>
            </a:r>
            <a:fld id="{E6AD4CB5-781A-47F5-8249-E229C2D1C05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2D50581-A0FA-CCF9-DE18-0F75B4D83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Tematika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3847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CEFF0E1-D659-5D21-4796-9D086A591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75C87-9D9D-48F5-A3C5-AC1ABE412E37}" type="datetime1">
              <a:rPr lang="en-US" smtClean="0"/>
              <a:t>5/13/2024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9ED29452-989A-09A3-5382-B2C5E75B9B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hu-HU"/>
              <a:t>FreeKredit - ExamSystem</a:t>
            </a:r>
            <a:endParaRPr lang="en-US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98A5B18F-C7F0-ABF0-66AE-3488A24482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 </a:t>
            </a:r>
            <a:fld id="{E6AD4CB5-781A-47F5-8249-E229C2D1C05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Cím 5">
            <a:extLst>
              <a:ext uri="{FF2B5EF4-FFF2-40B4-BE49-F238E27FC236}">
                <a16:creationId xmlns:a16="http://schemas.microsoft.com/office/drawing/2014/main" id="{5AB13541-F8CA-211F-766D-A7F72F1C7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Témaválasztás – inspiráció</a:t>
            </a:r>
          </a:p>
        </p:txBody>
      </p:sp>
      <p:sp>
        <p:nvSpPr>
          <p:cNvPr id="9" name="Téglalap: lekerekített 8">
            <a:extLst>
              <a:ext uri="{FF2B5EF4-FFF2-40B4-BE49-F238E27FC236}">
                <a16:creationId xmlns:a16="http://schemas.microsoft.com/office/drawing/2014/main" id="{E2ACA6D7-81F1-EDE3-478E-5B8DF821E8D3}"/>
              </a:ext>
            </a:extLst>
          </p:cNvPr>
          <p:cNvSpPr/>
          <p:nvPr/>
        </p:nvSpPr>
        <p:spPr>
          <a:xfrm>
            <a:off x="212806" y="1893164"/>
            <a:ext cx="1606850" cy="62581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Általános projektek</a:t>
            </a:r>
          </a:p>
        </p:txBody>
      </p:sp>
      <p:cxnSp>
        <p:nvCxnSpPr>
          <p:cNvPr id="11" name="Egyenes összekötő nyíllal 10">
            <a:extLst>
              <a:ext uri="{FF2B5EF4-FFF2-40B4-BE49-F238E27FC236}">
                <a16:creationId xmlns:a16="http://schemas.microsoft.com/office/drawing/2014/main" id="{862125C6-4BB5-0E05-8C1E-AC2A819C8957}"/>
              </a:ext>
            </a:extLst>
          </p:cNvPr>
          <p:cNvCxnSpPr>
            <a:cxnSpLocks/>
            <a:stCxn id="9" idx="3"/>
            <a:endCxn id="23" idx="1"/>
          </p:cNvCxnSpPr>
          <p:nvPr/>
        </p:nvCxnSpPr>
        <p:spPr>
          <a:xfrm flipV="1">
            <a:off x="1819656" y="1491319"/>
            <a:ext cx="1207008" cy="71475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Egyenes összekötő nyíllal 14">
            <a:extLst>
              <a:ext uri="{FF2B5EF4-FFF2-40B4-BE49-F238E27FC236}">
                <a16:creationId xmlns:a16="http://schemas.microsoft.com/office/drawing/2014/main" id="{F42ACD59-36CA-0951-7091-2433B8754F05}"/>
              </a:ext>
            </a:extLst>
          </p:cNvPr>
          <p:cNvCxnSpPr>
            <a:cxnSpLocks/>
            <a:stCxn id="9" idx="3"/>
            <a:endCxn id="28" idx="1"/>
          </p:cNvCxnSpPr>
          <p:nvPr/>
        </p:nvCxnSpPr>
        <p:spPr>
          <a:xfrm>
            <a:off x="1819656" y="2206070"/>
            <a:ext cx="1207008" cy="2899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gyenes összekötő nyíllal 16">
            <a:extLst>
              <a:ext uri="{FF2B5EF4-FFF2-40B4-BE49-F238E27FC236}">
                <a16:creationId xmlns:a16="http://schemas.microsoft.com/office/drawing/2014/main" id="{D1055221-C083-A56E-59C2-FE0A7B1F2D3B}"/>
              </a:ext>
            </a:extLst>
          </p:cNvPr>
          <p:cNvCxnSpPr>
            <a:cxnSpLocks/>
            <a:stCxn id="9" idx="3"/>
            <a:endCxn id="39" idx="1"/>
          </p:cNvCxnSpPr>
          <p:nvPr/>
        </p:nvCxnSpPr>
        <p:spPr>
          <a:xfrm>
            <a:off x="1819656" y="2206070"/>
            <a:ext cx="1207008" cy="70252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églalap: lekerekített 22">
            <a:extLst>
              <a:ext uri="{FF2B5EF4-FFF2-40B4-BE49-F238E27FC236}">
                <a16:creationId xmlns:a16="http://schemas.microsoft.com/office/drawing/2014/main" id="{8B4D975E-FDCB-46B6-4A51-96A97E3F6040}"/>
              </a:ext>
            </a:extLst>
          </p:cNvPr>
          <p:cNvSpPr/>
          <p:nvPr/>
        </p:nvSpPr>
        <p:spPr>
          <a:xfrm>
            <a:off x="3026664" y="1230753"/>
            <a:ext cx="1338072" cy="521132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/>
              <a:t>Autókereskedés</a:t>
            </a:r>
          </a:p>
        </p:txBody>
      </p:sp>
      <p:sp>
        <p:nvSpPr>
          <p:cNvPr id="28" name="Téglalap: lekerekített 27">
            <a:extLst>
              <a:ext uri="{FF2B5EF4-FFF2-40B4-BE49-F238E27FC236}">
                <a16:creationId xmlns:a16="http://schemas.microsoft.com/office/drawing/2014/main" id="{D2BB7A48-D924-3C9F-A7CB-ABDD21702A2B}"/>
              </a:ext>
            </a:extLst>
          </p:cNvPr>
          <p:cNvSpPr/>
          <p:nvPr/>
        </p:nvSpPr>
        <p:spPr>
          <a:xfrm>
            <a:off x="3026664" y="1974498"/>
            <a:ext cx="1338072" cy="521132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/>
              <a:t>Könyvesbolt</a:t>
            </a:r>
          </a:p>
        </p:txBody>
      </p:sp>
      <p:sp>
        <p:nvSpPr>
          <p:cNvPr id="39" name="Téglalap: lekerekített 38">
            <a:extLst>
              <a:ext uri="{FF2B5EF4-FFF2-40B4-BE49-F238E27FC236}">
                <a16:creationId xmlns:a16="http://schemas.microsoft.com/office/drawing/2014/main" id="{9C5E6421-95BE-477F-FD3C-970409495F63}"/>
              </a:ext>
            </a:extLst>
          </p:cNvPr>
          <p:cNvSpPr/>
          <p:nvPr/>
        </p:nvSpPr>
        <p:spPr>
          <a:xfrm>
            <a:off x="3026664" y="2648030"/>
            <a:ext cx="1338072" cy="521132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1200" dirty="0"/>
              <a:t>Ételrendelés stb.</a:t>
            </a:r>
          </a:p>
        </p:txBody>
      </p:sp>
      <p:sp>
        <p:nvSpPr>
          <p:cNvPr id="41" name="Jobb oldali kapcsos zárójel 40">
            <a:extLst>
              <a:ext uri="{FF2B5EF4-FFF2-40B4-BE49-F238E27FC236}">
                <a16:creationId xmlns:a16="http://schemas.microsoft.com/office/drawing/2014/main" id="{03AC06BD-AB65-B80B-2E49-31BA80619D4B}"/>
              </a:ext>
            </a:extLst>
          </p:cNvPr>
          <p:cNvSpPr/>
          <p:nvPr/>
        </p:nvSpPr>
        <p:spPr>
          <a:xfrm>
            <a:off x="4526280" y="1060704"/>
            <a:ext cx="630936" cy="2368296"/>
          </a:xfrm>
          <a:prstGeom prst="rightBrace">
            <a:avLst>
              <a:gd name="adj1" fmla="val 44565"/>
              <a:gd name="adj2" fmla="val 4343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2" name="Szövegdoboz 41">
            <a:extLst>
              <a:ext uri="{FF2B5EF4-FFF2-40B4-BE49-F238E27FC236}">
                <a16:creationId xmlns:a16="http://schemas.microsoft.com/office/drawing/2014/main" id="{74F8EE06-D4F0-EE92-771B-4C44663C4145}"/>
              </a:ext>
            </a:extLst>
          </p:cNvPr>
          <p:cNvSpPr txBox="1"/>
          <p:nvPr/>
        </p:nvSpPr>
        <p:spPr>
          <a:xfrm rot="19757820">
            <a:off x="1999192" y="1471461"/>
            <a:ext cx="9789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dirty="0"/>
              <a:t>például</a:t>
            </a:r>
          </a:p>
        </p:txBody>
      </p:sp>
      <p:sp>
        <p:nvSpPr>
          <p:cNvPr id="43" name="Szövegdoboz 42">
            <a:extLst>
              <a:ext uri="{FF2B5EF4-FFF2-40B4-BE49-F238E27FC236}">
                <a16:creationId xmlns:a16="http://schemas.microsoft.com/office/drawing/2014/main" id="{A3F2213D-836A-FBD7-0C92-7E40FB90B207}"/>
              </a:ext>
            </a:extLst>
          </p:cNvPr>
          <p:cNvSpPr txBox="1"/>
          <p:nvPr/>
        </p:nvSpPr>
        <p:spPr>
          <a:xfrm>
            <a:off x="2172012" y="1926291"/>
            <a:ext cx="9789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dirty="0"/>
              <a:t>például</a:t>
            </a:r>
          </a:p>
        </p:txBody>
      </p:sp>
      <p:sp>
        <p:nvSpPr>
          <p:cNvPr id="44" name="Szövegdoboz 43">
            <a:extLst>
              <a:ext uri="{FF2B5EF4-FFF2-40B4-BE49-F238E27FC236}">
                <a16:creationId xmlns:a16="http://schemas.microsoft.com/office/drawing/2014/main" id="{A29B49BC-F8D2-FCE9-73B2-2E9B5644F923}"/>
              </a:ext>
            </a:extLst>
          </p:cNvPr>
          <p:cNvSpPr txBox="1"/>
          <p:nvPr/>
        </p:nvSpPr>
        <p:spPr>
          <a:xfrm rot="2143685">
            <a:off x="1985842" y="2616919"/>
            <a:ext cx="9789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200" dirty="0"/>
              <a:t>például</a:t>
            </a:r>
          </a:p>
        </p:txBody>
      </p:sp>
      <p:sp>
        <p:nvSpPr>
          <p:cNvPr id="45" name="Szövegdoboz 44">
            <a:extLst>
              <a:ext uri="{FF2B5EF4-FFF2-40B4-BE49-F238E27FC236}">
                <a16:creationId xmlns:a16="http://schemas.microsoft.com/office/drawing/2014/main" id="{098494D5-D399-B71C-B53C-9F7D73812FC1}"/>
              </a:ext>
            </a:extLst>
          </p:cNvPr>
          <p:cNvSpPr txBox="1"/>
          <p:nvPr/>
        </p:nvSpPr>
        <p:spPr>
          <a:xfrm>
            <a:off x="5265422" y="1876556"/>
            <a:ext cx="59725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1" dirty="0">
                <a:solidFill>
                  <a:schemeClr val="accent2"/>
                </a:solidFill>
              </a:rPr>
              <a:t>Van értelme asztali alkalmazást fejleszteni?</a:t>
            </a:r>
          </a:p>
        </p:txBody>
      </p:sp>
      <p:sp>
        <p:nvSpPr>
          <p:cNvPr id="46" name="Nyíl: lefelé mutató 45">
            <a:extLst>
              <a:ext uri="{FF2B5EF4-FFF2-40B4-BE49-F238E27FC236}">
                <a16:creationId xmlns:a16="http://schemas.microsoft.com/office/drawing/2014/main" id="{08000A88-D578-7D42-EECF-DE1065123DAF}"/>
              </a:ext>
            </a:extLst>
          </p:cNvPr>
          <p:cNvSpPr/>
          <p:nvPr/>
        </p:nvSpPr>
        <p:spPr>
          <a:xfrm>
            <a:off x="7552944" y="2334491"/>
            <a:ext cx="219456" cy="625572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47" name="Szövegdoboz 46">
            <a:extLst>
              <a:ext uri="{FF2B5EF4-FFF2-40B4-BE49-F238E27FC236}">
                <a16:creationId xmlns:a16="http://schemas.microsoft.com/office/drawing/2014/main" id="{07D8FBF1-1033-743B-C085-DF7FC0B9E57B}"/>
              </a:ext>
            </a:extLst>
          </p:cNvPr>
          <p:cNvSpPr txBox="1"/>
          <p:nvPr/>
        </p:nvSpPr>
        <p:spPr>
          <a:xfrm>
            <a:off x="5381246" y="3017888"/>
            <a:ext cx="59725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000" b="1" dirty="0">
                <a:solidFill>
                  <a:schemeClr val="accent2"/>
                </a:solidFill>
              </a:rPr>
              <a:t>Webes megoldás több szempontból is célszerűbb</a:t>
            </a:r>
          </a:p>
        </p:txBody>
      </p:sp>
      <p:sp>
        <p:nvSpPr>
          <p:cNvPr id="48" name="Szövegdoboz 47">
            <a:extLst>
              <a:ext uri="{FF2B5EF4-FFF2-40B4-BE49-F238E27FC236}">
                <a16:creationId xmlns:a16="http://schemas.microsoft.com/office/drawing/2014/main" id="{873CC4AE-47AA-F10B-146E-51CD20A1D048}"/>
              </a:ext>
            </a:extLst>
          </p:cNvPr>
          <p:cNvSpPr txBox="1"/>
          <p:nvPr/>
        </p:nvSpPr>
        <p:spPr>
          <a:xfrm>
            <a:off x="461665" y="3807025"/>
            <a:ext cx="6195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400" b="1" dirty="0">
                <a:solidFill>
                  <a:schemeClr val="accent2"/>
                </a:solidFill>
              </a:rPr>
              <a:t>Inspiráció: SZTE által használt vizsgarendszer </a:t>
            </a:r>
          </a:p>
        </p:txBody>
      </p:sp>
      <p:pic>
        <p:nvPicPr>
          <p:cNvPr id="50" name="Kép 49" descr="A képen Grafika, szimbólum látható&#10;&#10;Automatikusan generált leírás">
            <a:extLst>
              <a:ext uri="{FF2B5EF4-FFF2-40B4-BE49-F238E27FC236}">
                <a16:creationId xmlns:a16="http://schemas.microsoft.com/office/drawing/2014/main" id="{FFD31632-0B8D-A76C-2BCD-7553B22944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76131"/>
            <a:ext cx="461665" cy="461665"/>
          </a:xfrm>
          <a:prstGeom prst="rect">
            <a:avLst/>
          </a:prstGeom>
        </p:spPr>
      </p:pic>
      <p:sp>
        <p:nvSpPr>
          <p:cNvPr id="51" name="Szövegdoboz 50">
            <a:extLst>
              <a:ext uri="{FF2B5EF4-FFF2-40B4-BE49-F238E27FC236}">
                <a16:creationId xmlns:a16="http://schemas.microsoft.com/office/drawing/2014/main" id="{84B1A9A9-891F-6749-9D82-22B73476C995}"/>
              </a:ext>
            </a:extLst>
          </p:cNvPr>
          <p:cNvSpPr txBox="1"/>
          <p:nvPr/>
        </p:nvSpPr>
        <p:spPr>
          <a:xfrm>
            <a:off x="461665" y="4371693"/>
            <a:ext cx="671637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hu-HU" sz="2000" b="1" dirty="0">
                <a:solidFill>
                  <a:schemeClr val="accent2"/>
                </a:solidFill>
              </a:rPr>
              <a:t>Csak a kabinetes gépeken érhető el → asztali alkalmazás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hu-HU" sz="2000" b="1" dirty="0">
                <a:solidFill>
                  <a:schemeClr val="accent2"/>
                </a:solidFill>
              </a:rPr>
              <a:t>Nincs szükség regisztrációra 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hu-HU" sz="2000" b="1" dirty="0">
                <a:solidFill>
                  <a:schemeClr val="accent2"/>
                </a:solidFill>
              </a:rPr>
              <a:t>Feleletválasztó kérdések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hu-HU" sz="2000" b="1" dirty="0">
                <a:solidFill>
                  <a:schemeClr val="accent2"/>
                </a:solidFill>
              </a:rPr>
              <a:t>Vizsgák idősávra és teremre korlátozhatóak</a:t>
            </a:r>
          </a:p>
          <a:p>
            <a:pPr indent="-285750">
              <a:buFont typeface="Arial" panose="020B0604020202020204" pitchFamily="34" charset="0"/>
              <a:buChar char="•"/>
            </a:pPr>
            <a:r>
              <a:rPr lang="hu-HU" sz="2000" b="1" dirty="0">
                <a:solidFill>
                  <a:schemeClr val="accent2"/>
                </a:solidFill>
              </a:rPr>
              <a:t>Automatikus értékelés </a:t>
            </a:r>
          </a:p>
        </p:txBody>
      </p:sp>
      <p:pic>
        <p:nvPicPr>
          <p:cNvPr id="53" name="Kép 52" descr="A képen fedett pályás, Számítógép-monitor, fal, Személyi számítógép látható&#10;&#10;Automatikusan generált leírás">
            <a:extLst>
              <a:ext uri="{FF2B5EF4-FFF2-40B4-BE49-F238E27FC236}">
                <a16:creationId xmlns:a16="http://schemas.microsoft.com/office/drawing/2014/main" id="{5078DD45-0339-03C8-C9D9-059337BB66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1699" y="3621435"/>
            <a:ext cx="3164255" cy="23731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15645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10247-516A-7C50-21F3-97F3B27880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01297" y="6356349"/>
            <a:ext cx="940724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E958FB8-2C89-44D5-A3DA-7F7E91126C11}" type="datetime1">
              <a:rPr lang="en-US" smtClean="0"/>
              <a:pPr>
                <a:spcAft>
                  <a:spcPts val="600"/>
                </a:spcAft>
              </a:pPr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B5E24A-00C7-7529-D5EA-B7FF3E8DBE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hu-HU"/>
              <a:t>FreeKredit - ExamSystem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578C3-A936-EA5C-13B7-46CE3AB5FD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5600" y="6356350"/>
            <a:ext cx="838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|  </a:t>
            </a:r>
            <a:fld id="{E6AD4CB5-781A-47F5-8249-E229C2D1C059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2D50581-A0FA-CCF9-DE18-0F75B4D83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822" y="12034"/>
            <a:ext cx="11851177" cy="735540"/>
          </a:xfrm>
        </p:spPr>
        <p:txBody>
          <a:bodyPr anchor="t">
            <a:normAutofit/>
          </a:bodyPr>
          <a:lstStyle/>
          <a:p>
            <a:r>
              <a:rPr lang="hu-HU" dirty="0"/>
              <a:t>Munkamegosztás</a:t>
            </a:r>
            <a:endParaRPr lang="en-GB" dirty="0"/>
          </a:p>
        </p:txBody>
      </p:sp>
      <p:pic>
        <p:nvPicPr>
          <p:cNvPr id="24" name="Kép 23">
            <a:extLst>
              <a:ext uri="{FF2B5EF4-FFF2-40B4-BE49-F238E27FC236}">
                <a16:creationId xmlns:a16="http://schemas.microsoft.com/office/drawing/2014/main" id="{27634E77-7996-BCB8-435C-E784AA4C78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2708" y="1347497"/>
            <a:ext cx="3286584" cy="4163006"/>
          </a:xfrm>
          <a:prstGeom prst="rect">
            <a:avLst/>
          </a:prstGeom>
        </p:spPr>
      </p:pic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48C1937-3C3A-DCF2-0537-85D717E61A1B}"/>
              </a:ext>
            </a:extLst>
          </p:cNvPr>
          <p:cNvSpPr txBox="1">
            <a:spLocks/>
          </p:cNvSpPr>
          <p:nvPr/>
        </p:nvSpPr>
        <p:spPr>
          <a:xfrm>
            <a:off x="340822" y="1492199"/>
            <a:ext cx="2999537" cy="39008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2400" b="1" dirty="0">
                <a:solidFill>
                  <a:schemeClr val="accent2"/>
                </a:solidFill>
              </a:rPr>
              <a:t>Attila</a:t>
            </a:r>
          </a:p>
          <a:p>
            <a:pPr marL="0" indent="0">
              <a:buNone/>
            </a:pPr>
            <a:endParaRPr lang="hu-HU" sz="1600" b="1" dirty="0">
              <a:solidFill>
                <a:schemeClr val="accent2"/>
              </a:solidFill>
            </a:endParaRPr>
          </a:p>
          <a:p>
            <a:r>
              <a:rPr lang="hu-HU" sz="1600" b="1" dirty="0">
                <a:solidFill>
                  <a:schemeClr val="accent2"/>
                </a:solidFill>
              </a:rPr>
              <a:t>Adatbázistervezés</a:t>
            </a:r>
          </a:p>
          <a:p>
            <a:r>
              <a:rPr lang="hu-HU" sz="1600" b="1" dirty="0">
                <a:solidFill>
                  <a:schemeClr val="accent2"/>
                </a:solidFill>
              </a:rPr>
              <a:t>EK diagram</a:t>
            </a:r>
          </a:p>
          <a:p>
            <a:r>
              <a:rPr lang="hu-HU" sz="1600" b="1" dirty="0">
                <a:solidFill>
                  <a:schemeClr val="accent2"/>
                </a:solidFill>
              </a:rPr>
              <a:t>Normalizálás</a:t>
            </a:r>
          </a:p>
          <a:p>
            <a:r>
              <a:rPr lang="hu-HU" sz="1600" b="1" dirty="0" err="1">
                <a:solidFill>
                  <a:schemeClr val="accent2"/>
                </a:solidFill>
              </a:rPr>
              <a:t>Dummy</a:t>
            </a:r>
            <a:r>
              <a:rPr lang="hu-HU" sz="1600" b="1" dirty="0">
                <a:solidFill>
                  <a:schemeClr val="accent2"/>
                </a:solidFill>
              </a:rPr>
              <a:t> Data Generálás</a:t>
            </a:r>
          </a:p>
          <a:p>
            <a:r>
              <a:rPr lang="hu-HU" sz="1600" b="1" dirty="0">
                <a:solidFill>
                  <a:schemeClr val="accent2"/>
                </a:solidFill>
              </a:rPr>
              <a:t>MSSQL inicializálás</a:t>
            </a:r>
          </a:p>
          <a:p>
            <a:r>
              <a:rPr lang="hu-HU" sz="1400" b="1" dirty="0" err="1">
                <a:solidFill>
                  <a:schemeClr val="accent2"/>
                </a:solidFill>
              </a:rPr>
              <a:t>DbContext</a:t>
            </a:r>
            <a:r>
              <a:rPr lang="hu-HU" sz="1400" b="1" dirty="0">
                <a:solidFill>
                  <a:schemeClr val="accent2"/>
                </a:solidFill>
              </a:rPr>
              <a:t> és adatbázis kapcsolat</a:t>
            </a:r>
          </a:p>
          <a:p>
            <a:pPr marL="0" indent="0">
              <a:buNone/>
            </a:pPr>
            <a:endParaRPr lang="hu-HU" sz="1400" b="1" dirty="0">
              <a:solidFill>
                <a:schemeClr val="accent2"/>
              </a:solidFill>
            </a:endParaRP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435EB1FA-85D8-F90A-F9A7-1322FABC9499}"/>
              </a:ext>
            </a:extLst>
          </p:cNvPr>
          <p:cNvSpPr txBox="1">
            <a:spLocks/>
          </p:cNvSpPr>
          <p:nvPr/>
        </p:nvSpPr>
        <p:spPr>
          <a:xfrm>
            <a:off x="4596231" y="1492199"/>
            <a:ext cx="2999537" cy="39008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2400" b="1" dirty="0">
                <a:solidFill>
                  <a:schemeClr val="accent2"/>
                </a:solidFill>
              </a:rPr>
              <a:t>Márk</a:t>
            </a:r>
          </a:p>
          <a:p>
            <a:pPr marL="0" indent="0">
              <a:buNone/>
            </a:pPr>
            <a:endParaRPr lang="hu-HU" sz="1600" b="1" dirty="0">
              <a:solidFill>
                <a:schemeClr val="accent2"/>
              </a:solidFill>
            </a:endParaRPr>
          </a:p>
          <a:p>
            <a:r>
              <a:rPr lang="hu-HU" sz="1600" b="1" dirty="0">
                <a:solidFill>
                  <a:schemeClr val="accent2"/>
                </a:solidFill>
              </a:rPr>
              <a:t>Látványtervek</a:t>
            </a:r>
          </a:p>
          <a:p>
            <a:r>
              <a:rPr lang="hu-HU" sz="1600" b="1" dirty="0">
                <a:solidFill>
                  <a:schemeClr val="accent2"/>
                </a:solidFill>
              </a:rPr>
              <a:t>Funkciók tervezése</a:t>
            </a:r>
          </a:p>
          <a:p>
            <a:r>
              <a:rPr lang="hu-HU" sz="1600" b="1" dirty="0">
                <a:solidFill>
                  <a:schemeClr val="accent2"/>
                </a:solidFill>
              </a:rPr>
              <a:t>XAML</a:t>
            </a:r>
          </a:p>
          <a:p>
            <a:r>
              <a:rPr lang="hu-HU" sz="1600" b="1" dirty="0">
                <a:solidFill>
                  <a:schemeClr val="accent2"/>
                </a:solidFill>
              </a:rPr>
              <a:t>Eseménykezelés</a:t>
            </a:r>
          </a:p>
          <a:p>
            <a:r>
              <a:rPr lang="hu-HU" sz="1600" b="1" dirty="0" err="1">
                <a:solidFill>
                  <a:schemeClr val="accent2"/>
                </a:solidFill>
              </a:rPr>
              <a:t>Git</a:t>
            </a:r>
            <a:r>
              <a:rPr lang="hu-HU" sz="1600" b="1" dirty="0">
                <a:solidFill>
                  <a:schemeClr val="accent2"/>
                </a:solidFill>
              </a:rPr>
              <a:t> </a:t>
            </a:r>
            <a:r>
              <a:rPr lang="hu-HU" sz="1600" b="1" dirty="0" err="1">
                <a:solidFill>
                  <a:schemeClr val="accent2"/>
                </a:solidFill>
              </a:rPr>
              <a:t>manager</a:t>
            </a:r>
            <a:endParaRPr lang="hu-HU" sz="1600" b="1" dirty="0">
              <a:solidFill>
                <a:schemeClr val="accent2"/>
              </a:solidFill>
            </a:endParaRPr>
          </a:p>
          <a:p>
            <a:r>
              <a:rPr lang="hu-HU" sz="1600" b="1" dirty="0">
                <a:solidFill>
                  <a:schemeClr val="accent2"/>
                </a:solidFill>
              </a:rPr>
              <a:t>Project Lead</a:t>
            </a:r>
            <a:endParaRPr lang="hu-HU" sz="1400" b="1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hu-HU" sz="1400" b="1" dirty="0">
              <a:solidFill>
                <a:schemeClr val="accent2"/>
              </a:solidFill>
            </a:endParaRP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4EFA82A4-73A1-7398-F4F6-99F80FE5C0A2}"/>
              </a:ext>
            </a:extLst>
          </p:cNvPr>
          <p:cNvSpPr txBox="1">
            <a:spLocks/>
          </p:cNvSpPr>
          <p:nvPr/>
        </p:nvSpPr>
        <p:spPr>
          <a:xfrm>
            <a:off x="8851641" y="1492199"/>
            <a:ext cx="2999537" cy="390089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2400" b="1" dirty="0">
                <a:solidFill>
                  <a:schemeClr val="accent2"/>
                </a:solidFill>
              </a:rPr>
              <a:t>Armand</a:t>
            </a:r>
          </a:p>
          <a:p>
            <a:pPr marL="0" indent="0">
              <a:buNone/>
            </a:pPr>
            <a:endParaRPr lang="hu-HU" sz="1600" b="1" dirty="0">
              <a:solidFill>
                <a:schemeClr val="accent2"/>
              </a:solidFill>
            </a:endParaRPr>
          </a:p>
          <a:p>
            <a:r>
              <a:rPr lang="hu-HU" sz="1600" b="1" dirty="0">
                <a:solidFill>
                  <a:schemeClr val="accent2"/>
                </a:solidFill>
              </a:rPr>
              <a:t>Üzleti logika</a:t>
            </a:r>
          </a:p>
          <a:p>
            <a:r>
              <a:rPr lang="hu-HU" sz="1600" b="1" dirty="0" err="1">
                <a:solidFill>
                  <a:schemeClr val="accent2"/>
                </a:solidFill>
              </a:rPr>
              <a:t>DataBinding</a:t>
            </a:r>
            <a:endParaRPr lang="hu-HU" sz="1600" b="1" dirty="0">
              <a:solidFill>
                <a:schemeClr val="accent2"/>
              </a:solidFill>
            </a:endParaRPr>
          </a:p>
          <a:p>
            <a:r>
              <a:rPr lang="hu-HU" sz="1600" b="1" dirty="0">
                <a:solidFill>
                  <a:schemeClr val="accent2"/>
                </a:solidFill>
              </a:rPr>
              <a:t>Input </a:t>
            </a:r>
            <a:r>
              <a:rPr lang="hu-HU" sz="1600" b="1" dirty="0" err="1">
                <a:solidFill>
                  <a:schemeClr val="accent2"/>
                </a:solidFill>
              </a:rPr>
              <a:t>Validálás</a:t>
            </a:r>
            <a:endParaRPr lang="hu-HU" sz="1600" b="1" dirty="0">
              <a:solidFill>
                <a:schemeClr val="accent2"/>
              </a:solidFill>
            </a:endParaRPr>
          </a:p>
          <a:p>
            <a:r>
              <a:rPr lang="hu-HU" sz="1600" b="1" dirty="0">
                <a:solidFill>
                  <a:schemeClr val="accent2"/>
                </a:solidFill>
              </a:rPr>
              <a:t>Felhasználókezelés</a:t>
            </a:r>
          </a:p>
          <a:p>
            <a:r>
              <a:rPr lang="hu-HU" sz="1600" b="1" dirty="0">
                <a:solidFill>
                  <a:schemeClr val="accent2"/>
                </a:solidFill>
              </a:rPr>
              <a:t>CRUD operációk</a:t>
            </a:r>
          </a:p>
        </p:txBody>
      </p:sp>
    </p:spTree>
    <p:extLst>
      <p:ext uri="{BB962C8B-B14F-4D97-AF65-F5344CB8AC3E}">
        <p14:creationId xmlns:p14="http://schemas.microsoft.com/office/powerpoint/2010/main" val="435036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65F791-AE1A-EDCD-9ADD-1E261BFEA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75C87-9D9D-48F5-A3C5-AC1ABE412E37}" type="datetime1">
              <a:rPr lang="en-US" smtClean="0"/>
              <a:t>5/13/2024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A627E9-4A55-0464-06C8-D37ACD2828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73D89F-3F11-50B3-40BF-9B66A0D76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 dirty="0"/>
              <a:t>|  </a:t>
            </a:r>
            <a:fld id="{E6AD4CB5-781A-47F5-8249-E229C2D1C059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EF77BB2-7340-DD1A-BCE1-C6AC0FB5A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/>
              <a:t>Egyed-kapcsolat diagram</a:t>
            </a:r>
            <a:endParaRPr lang="en-GB" dirty="0"/>
          </a:p>
        </p:txBody>
      </p:sp>
      <p:pic>
        <p:nvPicPr>
          <p:cNvPr id="16" name="Picture Placeholder 15" descr="A diagram of a flowchart&#10;&#10;Description automatically generated">
            <a:extLst>
              <a:ext uri="{FF2B5EF4-FFF2-40B4-BE49-F238E27FC236}">
                <a16:creationId xmlns:a16="http://schemas.microsoft.com/office/drawing/2014/main" id="{4869AE73-C38C-FAB3-E571-30428E2534D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15" b="986"/>
          <a:stretch/>
        </p:blipFill>
        <p:spPr>
          <a:xfrm>
            <a:off x="1606815" y="774495"/>
            <a:ext cx="9319190" cy="5309010"/>
          </a:xfrm>
        </p:spPr>
      </p:pic>
    </p:spTree>
    <p:extLst>
      <p:ext uri="{BB962C8B-B14F-4D97-AF65-F5344CB8AC3E}">
        <p14:creationId xmlns:p14="http://schemas.microsoft.com/office/powerpoint/2010/main" val="1762587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A157A-22BF-7FCB-E18A-733373F26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75C87-9D9D-48F5-A3C5-AC1ABE412E37}" type="datetime1">
              <a:rPr lang="en-US" smtClean="0"/>
              <a:t>5/13/2024</a:t>
            </a:fld>
            <a:endParaRPr lang="en-US"/>
          </a:p>
        </p:txBody>
      </p:sp>
      <p:pic>
        <p:nvPicPr>
          <p:cNvPr id="9" name="Picture Placeholder 8" descr="A screenshot of a computer&#10;&#10;Description automatically generated">
            <a:extLst>
              <a:ext uri="{FF2B5EF4-FFF2-40B4-BE49-F238E27FC236}">
                <a16:creationId xmlns:a16="http://schemas.microsoft.com/office/drawing/2014/main" id="{DC7019C4-1C08-D47C-463E-117320AA255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" t="-282" r="-893" b="341"/>
          <a:stretch/>
        </p:blipFill>
        <p:spPr>
          <a:xfrm>
            <a:off x="2197655" y="1134484"/>
            <a:ext cx="8137510" cy="4834954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22FBE-1E42-AA1E-B710-B821A9F7F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F0BDC7-0985-3BE5-F161-E6802592B4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 </a:t>
            </a:r>
            <a:fld id="{E6AD4CB5-781A-47F5-8249-E229C2D1C059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D26637A-8411-24AB-27FA-345C4B62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hu-HU" sz="3600" dirty="0" err="1"/>
              <a:t>Entity</a:t>
            </a:r>
            <a:r>
              <a:rPr lang="hu-HU" sz="3600" dirty="0"/>
              <a:t> </a:t>
            </a:r>
            <a:r>
              <a:rPr lang="hu-HU" sz="3600" dirty="0" err="1"/>
              <a:t>Developer</a:t>
            </a:r>
            <a:r>
              <a:rPr lang="hu-HU" sz="3600" dirty="0"/>
              <a:t> - </a:t>
            </a:r>
            <a:r>
              <a:rPr lang="hu-HU" sz="3600" dirty="0" err="1"/>
              <a:t>Model</a:t>
            </a:r>
            <a:r>
              <a:rPr lang="hu-HU" sz="3600" dirty="0"/>
              <a:t> </a:t>
            </a:r>
            <a:r>
              <a:rPr lang="hu-HU" sz="3600" dirty="0" err="1"/>
              <a:t>first</a:t>
            </a:r>
            <a:r>
              <a:rPr lang="hu-HU" sz="3600" dirty="0"/>
              <a:t> </a:t>
            </a:r>
            <a:r>
              <a:rPr lang="hu-HU" sz="3600" dirty="0" err="1"/>
              <a:t>approach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932539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A157A-22BF-7FCB-E18A-733373F26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175C87-9D9D-48F5-A3C5-AC1ABE412E37}" type="datetime1">
              <a:rPr lang="en-US" smtClean="0"/>
              <a:t>5/13/2024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B222FBE-1E42-AA1E-B710-B821A9F7FA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hu-HU" dirty="0" err="1"/>
              <a:t>FreeKredit</a:t>
            </a:r>
            <a:r>
              <a:rPr lang="hu-HU" dirty="0"/>
              <a:t> - </a:t>
            </a:r>
            <a:r>
              <a:rPr lang="hu-HU" dirty="0" err="1"/>
              <a:t>ExamSystem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F0BDC7-0985-3BE5-F161-E6802592B4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 </a:t>
            </a:r>
            <a:fld id="{E6AD4CB5-781A-47F5-8249-E229C2D1C059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D26637A-8411-24AB-27FA-345C4B627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hu-HU" sz="2800" dirty="0"/>
              <a:t>Students_Exams tábla kiegészítése attribútummal</a:t>
            </a:r>
            <a:endParaRPr lang="en-GB" sz="2800" dirty="0"/>
          </a:p>
        </p:txBody>
      </p:sp>
      <p:sp>
        <p:nvSpPr>
          <p:cNvPr id="12" name="Szövegdoboz 11">
            <a:extLst>
              <a:ext uri="{FF2B5EF4-FFF2-40B4-BE49-F238E27FC236}">
                <a16:creationId xmlns:a16="http://schemas.microsoft.com/office/drawing/2014/main" id="{879B09D6-F926-9BA3-556B-9CB47693D959}"/>
              </a:ext>
            </a:extLst>
          </p:cNvPr>
          <p:cNvSpPr txBox="1"/>
          <p:nvPr/>
        </p:nvSpPr>
        <p:spPr>
          <a:xfrm>
            <a:off x="340822" y="1507613"/>
            <a:ext cx="11012978" cy="34163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GB" sz="180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-- Creating a table </a:t>
            </a:r>
            <a:r>
              <a:rPr lang="en-GB" sz="1800" dirty="0" err="1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STUDENTs_EXAMs</a:t>
            </a:r>
            <a:r>
              <a:rPr lang="en-GB" sz="1800" dirty="0">
                <a:solidFill>
                  <a:srgbClr val="00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-- </a:t>
            </a:r>
            <a:endParaRPr lang="hu-HU" sz="1800" b="1" dirty="0">
              <a:solidFill>
                <a:srgbClr val="0000FF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CREATE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TABLE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STUDENTs_EXAMs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neptun_id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dirty="0">
                <a:solidFill>
                  <a:srgbClr val="8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NVARCHAR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GB" sz="1800" dirty="0">
                <a:solidFill>
                  <a:srgbClr val="FF8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20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NOT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NULL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course_id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dirty="0">
                <a:solidFill>
                  <a:srgbClr val="8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INT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NOT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NULL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result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dirty="0">
                <a:solidFill>
                  <a:srgbClr val="8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INT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NULL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CONSTRAINT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PK_STUDENTs_EXAMs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PRIMARY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KEY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neptun_id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,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course_id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CONSTRAINT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FK_STUDENTs_EXAMs_STUDENTs_0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FOREIGN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KEY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neptun_id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REFERENCES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STUDENTs 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neptun_id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),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CONSTRAINT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FK_STUDENTs_EXAMs_EXAMs_1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FOREIGN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KEY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course_id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REFERENCES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EXAMs 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(</a:t>
            </a:r>
            <a:r>
              <a:rPr lang="en-GB" sz="1800" dirty="0" err="1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course_id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r>
              <a:rPr lang="en-GB" sz="1800" b="1" dirty="0">
                <a:solidFill>
                  <a:srgbClr val="00008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)</a:t>
            </a:r>
            <a:r>
              <a:rPr lang="en-GB" sz="180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 </a:t>
            </a:r>
            <a:endParaRPr lang="hu-HU" sz="1800" dirty="0">
              <a:solidFill>
                <a:srgbClr val="000000"/>
              </a:solidFill>
              <a:effectLst/>
              <a:highlight>
                <a:srgbClr val="FFFFFF"/>
              </a:highlight>
              <a:latin typeface="Courier New" panose="02070309020205020404" pitchFamily="49" charset="0"/>
            </a:endParaRPr>
          </a:p>
          <a:p>
            <a:r>
              <a:rPr lang="en-GB" sz="1800" b="1" dirty="0">
                <a:solidFill>
                  <a:srgbClr val="0000FF"/>
                </a:solidFill>
                <a:effectLst/>
                <a:highlight>
                  <a:srgbClr val="FFFFFF"/>
                </a:highlight>
                <a:latin typeface="Courier New" panose="02070309020205020404" pitchFamily="49" charset="0"/>
              </a:rPr>
              <a:t>GO</a:t>
            </a:r>
            <a:endParaRPr lang="en-GB" dirty="0">
              <a:effectLst/>
              <a:highlight>
                <a:srgbClr val="FFFFFF"/>
              </a:highlight>
            </a:endParaRPr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6BB5432D-E57B-33EF-7F5F-99357E62D8AB}"/>
              </a:ext>
            </a:extLst>
          </p:cNvPr>
          <p:cNvSpPr/>
          <p:nvPr/>
        </p:nvSpPr>
        <p:spPr>
          <a:xfrm>
            <a:off x="340822" y="2622777"/>
            <a:ext cx="2448098" cy="27431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86CC1A9A-AB68-2600-848D-F8B0C1E09F6F}"/>
              </a:ext>
            </a:extLst>
          </p:cNvPr>
          <p:cNvSpPr txBox="1"/>
          <p:nvPr/>
        </p:nvSpPr>
        <p:spPr>
          <a:xfrm>
            <a:off x="1960978" y="4071323"/>
            <a:ext cx="1101297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hu-HU" sz="3200" dirty="0">
              <a:effectLst/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785596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38BACB-8D4A-E1D2-E0A9-2D7DAABA1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Bejelentkező felület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accent2"/>
                </a:solidFill>
              </a:rPr>
              <a:t>Moodle</a:t>
            </a:r>
            <a:r>
              <a:rPr lang="hu-HU" dirty="0">
                <a:solidFill>
                  <a:schemeClr val="accent2"/>
                </a:solidFill>
              </a:rPr>
              <a:t> mintájára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Műszerfal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dirty="0" err="1">
                <a:solidFill>
                  <a:schemeClr val="accent2"/>
                </a:solidFill>
              </a:rPr>
              <a:t>Moodle</a:t>
            </a:r>
            <a:r>
              <a:rPr lang="hu-HU" dirty="0">
                <a:solidFill>
                  <a:schemeClr val="accent2"/>
                </a:solidFill>
              </a:rPr>
              <a:t> mintára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u-HU" dirty="0"/>
              <a:t>Vizsga kérdések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dirty="0">
                <a:solidFill>
                  <a:schemeClr val="accent2"/>
                </a:solidFill>
              </a:rPr>
              <a:t>Legyen Ön is milliomos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5A770-F659-A8FB-32BF-DA5B29FB5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58FB8-2C89-44D5-A3DA-7F7E91126C11}" type="datetime1">
              <a:rPr lang="en-US" smtClean="0"/>
              <a:t>5/13/2024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DAA4BE-5E6B-A6D5-3A61-1405FEF41E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hu-HU"/>
              <a:t>FreeKredit - ExamSystem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C4BF5-19C1-C510-A457-4079B53A86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en-GB"/>
              <a:t>|  </a:t>
            </a:r>
            <a:fld id="{E6AD4CB5-781A-47F5-8249-E229C2D1C05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650A072-DD8A-1C22-997A-3A6858287B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Látványtervek</a:t>
            </a:r>
            <a:endParaRPr lang="en-GB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76D638F-7509-CB7A-E634-5D96E048D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6" y="890910"/>
            <a:ext cx="7268188" cy="2934803"/>
          </a:xfrm>
          <a:prstGeom prst="rect">
            <a:avLst/>
          </a:prstGeom>
        </p:spPr>
      </p:pic>
      <p:pic>
        <p:nvPicPr>
          <p:cNvPr id="11" name="Picture Placeholder 8" descr="A screenshot of a login screen&#10;&#10;Description automatically generated">
            <a:extLst>
              <a:ext uri="{FF2B5EF4-FFF2-40B4-BE49-F238E27FC236}">
                <a16:creationId xmlns:a16="http://schemas.microsoft.com/office/drawing/2014/main" id="{FC0B725F-F262-4611-4817-8A7E2A0AFA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46" r="21435"/>
          <a:stretch/>
        </p:blipFill>
        <p:spPr>
          <a:xfrm>
            <a:off x="299048" y="3969049"/>
            <a:ext cx="2064589" cy="2005043"/>
          </a:xfrm>
          <a:noFill/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2025D42-A5C2-2609-45A1-5A3C5D5137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9457" y="4107055"/>
            <a:ext cx="4567875" cy="1729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797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2367E40-10FE-C826-600F-74951A430A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-HU" dirty="0"/>
              <a:t>Hallgató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7DA16-18F8-7B4D-3837-C26EA6AE13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/>
              <a:t>Bejelentkezés</a:t>
            </a:r>
          </a:p>
          <a:p>
            <a:r>
              <a:rPr lang="hu-HU" dirty="0"/>
              <a:t>Vizsgák böngészése</a:t>
            </a:r>
          </a:p>
          <a:p>
            <a:r>
              <a:rPr lang="hu-HU" dirty="0"/>
              <a:t>Vizsgán való részvétel</a:t>
            </a:r>
          </a:p>
          <a:p>
            <a:r>
              <a:rPr lang="hu-HU" dirty="0"/>
              <a:t>Személyes adatok megtekintése</a:t>
            </a:r>
          </a:p>
          <a:p>
            <a:r>
              <a:rPr lang="hu-HU" dirty="0"/>
              <a:t>Profilkép beállítása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9CE8DC-BA6D-A044-C2E8-0CE70F5B8D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hu-HU" dirty="0"/>
              <a:t>Oktató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62CCB4A-0611-CB30-9BF7-6E193CEA837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hu-HU" dirty="0"/>
              <a:t>Alap hallgatói jogkör</a:t>
            </a:r>
          </a:p>
          <a:p>
            <a:pPr lvl="1"/>
            <a:r>
              <a:rPr lang="hu-HU" dirty="0"/>
              <a:t>Kivéve vizsgán való részvétel</a:t>
            </a:r>
          </a:p>
          <a:p>
            <a:r>
              <a:rPr lang="hu-HU" dirty="0"/>
              <a:t>Vizsgák létrehozása</a:t>
            </a:r>
          </a:p>
          <a:p>
            <a:r>
              <a:rPr lang="hu-HU" dirty="0"/>
              <a:t>Kérdések és válaszok vizsgához rendelése</a:t>
            </a:r>
          </a:p>
          <a:p>
            <a:r>
              <a:rPr lang="hu-HU" dirty="0"/>
              <a:t>Vizsgák / kérdések módosítása, törlése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4C96285-CB04-AADC-E8B2-D671EEF16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C6A9D-D71F-4DBC-96D4-FBDB84AAE1F1}" type="datetime1">
              <a:rPr lang="en-US" smtClean="0"/>
              <a:t>5/13/2024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942FA9F5-6184-A9F0-6FA7-BE2A182DF95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hu-HU"/>
              <a:t>FreeKredit - ExamSystem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13D59BE-1262-FE87-3556-3CD8DC57CE78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r>
              <a:rPr lang="en-GB"/>
              <a:t>|  </a:t>
            </a:r>
            <a:fld id="{E6AD4CB5-781A-47F5-8249-E229C2D1C05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5A6CEB1-26EC-EEB4-FF38-77EA6AB956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Funkciótervek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5220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NJE-Colour-Palett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8500"/>
      </a:accent1>
      <a:accent2>
        <a:srgbClr val="4C14E5"/>
      </a:accent2>
      <a:accent3>
        <a:srgbClr val="EBEBEB"/>
      </a:accent3>
      <a:accent4>
        <a:srgbClr val="1E222D"/>
      </a:accent4>
      <a:accent5>
        <a:srgbClr val="5B9BD5"/>
      </a:accent5>
      <a:accent6>
        <a:srgbClr val="70AD47"/>
      </a:accent6>
      <a:hlink>
        <a:srgbClr val="4C14E5"/>
      </a:hlink>
      <a:folHlink>
        <a:srgbClr val="F69B3E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86608E55-6883-4372-94E5-1E5AE9E1AEF9}" vid="{A0703484-399A-499A-AFAB-84A8CE8A63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69B08F20BCF18458EB7787005241673" ma:contentTypeVersion="12" ma:contentTypeDescription="Create a new document." ma:contentTypeScope="" ma:versionID="2af2c0be09974b21e3b10674fbad2bd0">
  <xsd:schema xmlns:xsd="http://www.w3.org/2001/XMLSchema" xmlns:xs="http://www.w3.org/2001/XMLSchema" xmlns:p="http://schemas.microsoft.com/office/2006/metadata/properties" xmlns:ns2="bd5a5b9d-87d6-4dd3-aa72-e27636cbdda3" xmlns:ns3="b9cb740a-1301-403f-81f2-149b41e55c7c" targetNamespace="http://schemas.microsoft.com/office/2006/metadata/properties" ma:root="true" ma:fieldsID="a766be405b429666f84a32495372b7bd" ns2:_="" ns3:_="">
    <xsd:import namespace="bd5a5b9d-87d6-4dd3-aa72-e27636cbdda3"/>
    <xsd:import namespace="b9cb740a-1301-403f-81f2-149b41e55c7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d5a5b9d-87d6-4dd3-aa72-e27636cbdd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1f25d597-8775-4b4a-bd3d-736cb78c48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9cb740a-1301-403f-81f2-149b41e55c7c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9ced1c59-0096-4946-809d-197b7fc042b2}" ma:internalName="TaxCatchAll" ma:showField="CatchAllData" ma:web="b9cb740a-1301-403f-81f2-149b41e55c7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9cb740a-1301-403f-81f2-149b41e55c7c" xsi:nil="true"/>
    <lcf76f155ced4ddcb4097134ff3c332f xmlns="bd5a5b9d-87d6-4dd3-aa72-e27636cbdda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B8AECD26-F20D-4639-92DA-C6D972531B3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0702A5F-F65C-4710-9896-5EBB55618C80}"/>
</file>

<file path=customXml/itemProps3.xml><?xml version="1.0" encoding="utf-8"?>
<ds:datastoreItem xmlns:ds="http://schemas.openxmlformats.org/officeDocument/2006/customXml" ds:itemID="{E2FEB4CB-C2B5-4EC4-890C-AC92464CA42D}">
  <ds:schemaRefs>
    <ds:schemaRef ds:uri="http://purl.org/dc/terms/"/>
    <ds:schemaRef ds:uri="http://www.w3.org/XML/1998/namespace"/>
    <ds:schemaRef ds:uri="e9292c1e-4449-4afd-920b-62e1b2b26400"/>
    <ds:schemaRef ds:uri="http://schemas.microsoft.com/office/infopath/2007/PartnerControls"/>
    <ds:schemaRef ds:uri="http://purl.org/dc/elements/1.1/"/>
    <ds:schemaRef ds:uri="9a1754bc-392b-4b3f-9b09-34183940464a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http://purl.org/dc/dcmitype/"/>
    <ds:schemaRef ds:uri="b9cb740a-1301-403f-81f2-149b41e55c7c"/>
    <ds:schemaRef ds:uri="bd5a5b9d-87d6-4dd3-aa72-e27636cbdda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NJE_Template</Template>
  <TotalTime>251</TotalTime>
  <Words>375</Words>
  <Application>Microsoft Office PowerPoint</Application>
  <PresentationFormat>Widescreen</PresentationFormat>
  <Paragraphs>138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Courier New</vt:lpstr>
      <vt:lpstr>Office Theme</vt:lpstr>
      <vt:lpstr>PowerPoint Presentation</vt:lpstr>
      <vt:lpstr>Tematika</vt:lpstr>
      <vt:lpstr>Témaválasztás – inspiráció</vt:lpstr>
      <vt:lpstr>Munkamegosztás</vt:lpstr>
      <vt:lpstr>Egyed-kapcsolat diagram</vt:lpstr>
      <vt:lpstr>Entity Developer - Model first approach</vt:lpstr>
      <vt:lpstr>Students_Exams tábla kiegészítése attribútummal</vt:lpstr>
      <vt:lpstr>Látványtervek</vt:lpstr>
      <vt:lpstr>Funkciótervek</vt:lpstr>
      <vt:lpstr>Projektmenedzsment</vt:lpstr>
      <vt:lpstr>Projektmenedzsment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Kovács Márk</dc:creator>
  <cp:lastModifiedBy>Kovács Márk</cp:lastModifiedBy>
  <cp:revision>73</cp:revision>
  <dcterms:created xsi:type="dcterms:W3CDTF">2024-04-15T10:45:07Z</dcterms:created>
  <dcterms:modified xsi:type="dcterms:W3CDTF">2024-05-13T14:02:58Z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ediaServiceImageTags">
    <vt:lpwstr/>
  </property>
  <property fmtid="{D5CDD505-2E9C-101B-9397-08002B2CF9AE}" pid="3" name="ContentTypeId">
    <vt:lpwstr>0x010100969B08F20BCF18458EB7787005241673</vt:lpwstr>
  </property>
</Properties>
</file>

<file path=docProps/thumbnail.jpeg>
</file>